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361" r:id="rId2"/>
    <p:sldId id="413" r:id="rId3"/>
    <p:sldId id="362" r:id="rId4"/>
    <p:sldId id="414" r:id="rId5"/>
    <p:sldId id="379" r:id="rId6"/>
    <p:sldId id="418" r:id="rId7"/>
    <p:sldId id="421" r:id="rId8"/>
    <p:sldId id="423" r:id="rId9"/>
    <p:sldId id="422" r:id="rId10"/>
    <p:sldId id="425" r:id="rId11"/>
    <p:sldId id="424" r:id="rId12"/>
    <p:sldId id="415" r:id="rId13"/>
    <p:sldId id="426" r:id="rId14"/>
    <p:sldId id="417" r:id="rId15"/>
    <p:sldId id="385" r:id="rId16"/>
    <p:sldId id="427" r:id="rId17"/>
    <p:sldId id="420" r:id="rId18"/>
    <p:sldId id="411" r:id="rId19"/>
    <p:sldId id="279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Krona One" panose="020B0604020202020204" charset="0"/>
      <p:regular r:id="rId26"/>
    </p:embeddedFont>
    <p:embeddedFont>
      <p:font typeface="Miriam Libre" panose="00000500000000000000" pitchFamily="2" charset="-79"/>
      <p:regular r:id="rId27"/>
      <p:bold r:id="rId28"/>
    </p:embeddedFont>
    <p:embeddedFont>
      <p:font typeface="Rockwell Extra Bold" panose="02060903040505020403" pitchFamily="18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1FC"/>
    <a:srgbClr val="DFB6EB"/>
    <a:srgbClr val="FFF0B9"/>
    <a:srgbClr val="FF656D"/>
    <a:srgbClr val="5F4D43"/>
    <a:srgbClr val="FFE481"/>
    <a:srgbClr val="605A42"/>
    <a:srgbClr val="4F4537"/>
    <a:srgbClr val="FFFFFF"/>
    <a:srgbClr val="544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5206" autoAdjust="0"/>
  </p:normalViewPr>
  <p:slideViewPr>
    <p:cSldViewPr snapToGrid="0">
      <p:cViewPr>
        <p:scale>
          <a:sx n="96" d="100"/>
          <a:sy n="96" d="100"/>
        </p:scale>
        <p:origin x="954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5F7D96"/>
                </a:solidFill>
              </a:rPr>
              <a:t>This lesson is going to cover arrays – what they are, why we need them, and how to use them!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198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one – </a:t>
            </a:r>
            <a:r>
              <a:rPr lang="en-US" b="1" dirty="0"/>
              <a:t>V is at which index?</a:t>
            </a:r>
          </a:p>
          <a:p>
            <a:r>
              <a:rPr lang="en-US" b="0" dirty="0"/>
              <a:t>It’s 1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whole array with all of the indexing.</a:t>
            </a:r>
          </a:p>
          <a:p>
            <a:r>
              <a:rPr lang="en-US" dirty="0"/>
              <a:t>Here’s the array again…</a:t>
            </a:r>
          </a:p>
          <a:p>
            <a:r>
              <a:rPr lang="en-US" dirty="0"/>
              <a:t>And here’s all the indices!</a:t>
            </a:r>
          </a:p>
        </p:txBody>
      </p:sp>
    </p:spTree>
    <p:extLst>
      <p:ext uri="{BB962C8B-B14F-4D97-AF65-F5344CB8AC3E}">
        <p14:creationId xmlns:p14="http://schemas.microsoft.com/office/powerpoint/2010/main" val="161688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an idea of how arrays are stored… but how can you actually interact with them?</a:t>
            </a:r>
          </a:p>
          <a:p>
            <a:r>
              <a:rPr lang="en-US" dirty="0"/>
              <a:t>One of the first things you’ll want to do is </a:t>
            </a:r>
            <a:r>
              <a:rPr lang="en-US" i="1" dirty="0"/>
              <a:t>get</a:t>
            </a:r>
            <a:r>
              <a:rPr lang="en-US" i="0" dirty="0"/>
              <a:t> values based on their position.</a:t>
            </a:r>
          </a:p>
          <a:p>
            <a:r>
              <a:rPr lang="en-US" i="0" dirty="0"/>
              <a:t>Let’s say we have this array. </a:t>
            </a:r>
            <a:r>
              <a:rPr lang="en-US" b="1" i="0" dirty="0"/>
              <a:t>What are the index values?</a:t>
            </a:r>
            <a:endParaRPr lang="en-US" b="0" i="0" dirty="0"/>
          </a:p>
          <a:p>
            <a:r>
              <a:rPr lang="en-US" b="0" i="0" dirty="0"/>
              <a:t>Yellow is 0,</a:t>
            </a:r>
          </a:p>
          <a:p>
            <a:r>
              <a:rPr lang="en-US" b="0" i="0" dirty="0"/>
              <a:t>Crystal is 1,</a:t>
            </a:r>
          </a:p>
          <a:p>
            <a:r>
              <a:rPr lang="en-US" b="0" i="0" dirty="0"/>
              <a:t>and Emerald is 2. So let’s say we want to access “Crystal” from this games array.</a:t>
            </a:r>
          </a:p>
          <a:p>
            <a:r>
              <a:rPr lang="en-US" b="0" i="0" dirty="0"/>
              <a:t>We will need these symbols again… </a:t>
            </a:r>
            <a:r>
              <a:rPr lang="en-US" b="1" i="0" dirty="0"/>
              <a:t>and what are they called?</a:t>
            </a:r>
            <a:r>
              <a:rPr lang="en-US" b="0" i="0" dirty="0"/>
              <a:t> Square brackets! From these components, we should have everything we need… let’s look at how it’s done.</a:t>
            </a:r>
          </a:p>
          <a:p>
            <a:r>
              <a:rPr lang="en-US" i="0" dirty="0"/>
              <a:t>Let game2 equal games square brackets, and 1 inside the square brackets. After this line of code, the value of the </a:t>
            </a:r>
            <a:r>
              <a:rPr lang="en-US" b="1" i="0" dirty="0"/>
              <a:t>game2</a:t>
            </a:r>
            <a:r>
              <a:rPr lang="en-US" b="0" i="0" dirty="0"/>
              <a:t> variable will be </a:t>
            </a:r>
            <a:r>
              <a:rPr lang="en-US" b="1" i="0" dirty="0"/>
              <a:t>“Crystal”</a:t>
            </a:r>
            <a:r>
              <a:rPr lang="en-US" b="0" i="0" dirty="0"/>
              <a:t>! Let’s brake it down. We have our variable creation, that’s the same as always. Next, we have…</a:t>
            </a:r>
          </a:p>
          <a:p>
            <a:r>
              <a:rPr lang="en-US" b="0" i="0" dirty="0"/>
              <a:t>The variable name for the array! Followed by…</a:t>
            </a:r>
          </a:p>
          <a:p>
            <a:r>
              <a:rPr lang="en-US" b="0" i="0" dirty="0"/>
              <a:t>Square brackets! Next comes…</a:t>
            </a:r>
          </a:p>
          <a:p>
            <a:r>
              <a:rPr lang="en-US" b="0" i="0" dirty="0"/>
              <a:t>The index between the square brackets! And that’s it.</a:t>
            </a:r>
          </a:p>
          <a:p>
            <a:r>
              <a:rPr lang="en-US" b="0" i="0" dirty="0"/>
              <a:t>Now, the value of </a:t>
            </a:r>
            <a:r>
              <a:rPr lang="en-US" b="1" i="0" dirty="0"/>
              <a:t>game2</a:t>
            </a:r>
            <a:r>
              <a:rPr lang="en-US" b="0" i="0" dirty="0"/>
              <a:t> will be </a:t>
            </a:r>
            <a:r>
              <a:rPr lang="en-US" b="1" i="0" dirty="0"/>
              <a:t>“Crystal”</a:t>
            </a:r>
            <a:r>
              <a:rPr lang="en-US" b="0" i="0" dirty="0"/>
              <a:t>.</a:t>
            </a:r>
          </a:p>
          <a:p>
            <a:r>
              <a:rPr lang="en-US" b="0" i="0" dirty="0"/>
              <a:t>So to recap, there are three things needed to access a value from an array: the array name, square brackets, and the index of the value.</a:t>
            </a:r>
          </a:p>
        </p:txBody>
      </p:sp>
    </p:spTree>
    <p:extLst>
      <p:ext uri="{BB962C8B-B14F-4D97-AF65-F5344CB8AC3E}">
        <p14:creationId xmlns:p14="http://schemas.microsoft.com/office/powerpoint/2010/main" val="416397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know how to </a:t>
            </a:r>
            <a:r>
              <a:rPr lang="en-US" i="1" dirty="0"/>
              <a:t>get</a:t>
            </a:r>
            <a:r>
              <a:rPr lang="en-US" i="0" dirty="0"/>
              <a:t> a value from an array…</a:t>
            </a:r>
          </a:p>
          <a:p>
            <a:r>
              <a:rPr lang="en-US" i="0" dirty="0"/>
              <a:t>Now let’s see how we can </a:t>
            </a:r>
            <a:r>
              <a:rPr lang="en-US" i="1" dirty="0"/>
              <a:t>set</a:t>
            </a:r>
            <a:r>
              <a:rPr lang="en-US" i="0" dirty="0"/>
              <a:t> a value!</a:t>
            </a:r>
          </a:p>
          <a:p>
            <a:r>
              <a:rPr lang="en-US" i="0" dirty="0"/>
              <a:t>We’ll use the same example as before.</a:t>
            </a:r>
          </a:p>
          <a:p>
            <a:r>
              <a:rPr lang="en-US" i="0" dirty="0"/>
              <a:t>Same indexes.</a:t>
            </a:r>
          </a:p>
          <a:p>
            <a:r>
              <a:rPr lang="en-US" i="0" dirty="0"/>
              <a:t>We will also need these again… and </a:t>
            </a:r>
            <a:r>
              <a:rPr lang="en-US" b="1" i="0" dirty="0"/>
              <a:t>what are they?</a:t>
            </a:r>
            <a:r>
              <a:rPr lang="en-US" b="0" i="0" dirty="0"/>
              <a:t> Square brackets! So let’s take a look at how we do this.</a:t>
            </a:r>
          </a:p>
          <a:p>
            <a:r>
              <a:rPr lang="en-US" b="0" i="0" dirty="0"/>
              <a:t>Here’s the code! It might look a little familiar, with just the left and right flipped.</a:t>
            </a:r>
          </a:p>
          <a:p>
            <a:r>
              <a:rPr lang="en-US" b="0" i="0" dirty="0"/>
              <a:t>We start with the name of the array.</a:t>
            </a:r>
          </a:p>
          <a:p>
            <a:r>
              <a:rPr lang="en-US" b="0" i="0" dirty="0"/>
              <a:t>Next, we have square brackets again.</a:t>
            </a:r>
          </a:p>
          <a:p>
            <a:r>
              <a:rPr lang="en-US" b="0" i="0" dirty="0"/>
              <a:t>After that, we have the index. </a:t>
            </a:r>
            <a:r>
              <a:rPr lang="en-US" b="1" i="0" dirty="0"/>
              <a:t>And which array item will this update?</a:t>
            </a:r>
            <a:r>
              <a:rPr lang="en-US" b="0" i="0" dirty="0"/>
              <a:t> The third one, or “Emerald!”</a:t>
            </a:r>
          </a:p>
          <a:p>
            <a:r>
              <a:rPr lang="en-US" b="0" i="0" dirty="0"/>
              <a:t>Then the equals sign and the value, which will get passed to the array and set in the place of the original item.</a:t>
            </a:r>
          </a:p>
          <a:p>
            <a:r>
              <a:rPr lang="en-US" b="0" i="0" dirty="0"/>
              <a:t>So to recap, here are all the things needed – start with the name of the array, then the square brackets, then the index, then an equals sign, and finally, a new value.</a:t>
            </a:r>
            <a:endParaRPr lang="en-US" b="1" i="0" dirty="0"/>
          </a:p>
        </p:txBody>
      </p:sp>
    </p:spTree>
    <p:extLst>
      <p:ext uri="{BB962C8B-B14F-4D97-AF65-F5344CB8AC3E}">
        <p14:creationId xmlns:p14="http://schemas.microsoft.com/office/powerpoint/2010/main" val="2737210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work with existing elements, but how do we add a totally new element?</a:t>
            </a:r>
          </a:p>
          <a:p>
            <a:r>
              <a:rPr lang="en-US" dirty="0"/>
              <a:t>We can add a new value to the end of an array using push!</a:t>
            </a:r>
          </a:p>
          <a:p>
            <a:r>
              <a:rPr lang="en-US" dirty="0"/>
              <a:t>Let’s continue to use this example of games.</a:t>
            </a:r>
          </a:p>
          <a:p>
            <a:r>
              <a:rPr lang="en-US" dirty="0"/>
              <a:t>We can use the </a:t>
            </a:r>
            <a:r>
              <a:rPr lang="en-US" b="1" dirty="0"/>
              <a:t>push</a:t>
            </a:r>
            <a:r>
              <a:rPr lang="en-US" b="0" dirty="0"/>
              <a:t> function to add an element to the end of this array!</a:t>
            </a:r>
          </a:p>
          <a:p>
            <a:r>
              <a:rPr lang="en-US" b="0" dirty="0"/>
              <a:t>It looks like this: games dot push parentheses quotes sword semi-colon!</a:t>
            </a:r>
          </a:p>
          <a:p>
            <a:r>
              <a:rPr lang="en-US" b="0" dirty="0"/>
              <a:t>We once again start with the array name</a:t>
            </a:r>
          </a:p>
          <a:p>
            <a:r>
              <a:rPr lang="en-US" b="0" dirty="0"/>
              <a:t>And then we have dot push and parentheses</a:t>
            </a:r>
          </a:p>
          <a:p>
            <a:r>
              <a:rPr lang="en-US" b="0" dirty="0"/>
              <a:t>And then we have a value within the parentheses – this will get added to the array at the end!</a:t>
            </a:r>
          </a:p>
          <a:p>
            <a:r>
              <a:rPr lang="en-US" b="0" dirty="0"/>
              <a:t>So to review, we start with the array name, then we have a dot, then we have the function name of push, then we have the parentheses, and then we have the value between the parentheses!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5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actually take a look at the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b="0" dirty="0"/>
              <a:t>Walk through this example in Replit. Ask the students how they might change what is happening.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8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you can do with an array is see how many elements are in it!</a:t>
            </a:r>
          </a:p>
          <a:p>
            <a:r>
              <a:rPr lang="en-US" dirty="0"/>
              <a:t>You can get the number of elements in an array using length.</a:t>
            </a:r>
          </a:p>
          <a:p>
            <a:r>
              <a:rPr lang="en-US" dirty="0"/>
              <a:t>Let’s bring back our favorite array for this. </a:t>
            </a:r>
            <a:r>
              <a:rPr lang="en-US" b="1" dirty="0"/>
              <a:t>How many elements are in this array?</a:t>
            </a:r>
            <a:endParaRPr lang="en-US" b="0" dirty="0"/>
          </a:p>
          <a:p>
            <a:r>
              <a:rPr lang="en-US" b="0" dirty="0"/>
              <a:t>Four! But how do we get that number?</a:t>
            </a:r>
          </a:p>
          <a:p>
            <a:r>
              <a:rPr lang="en-US" b="0" dirty="0"/>
              <a:t>We can use </a:t>
            </a:r>
            <a:r>
              <a:rPr lang="en-US" b="1" dirty="0"/>
              <a:t>dot length</a:t>
            </a:r>
            <a:r>
              <a:rPr lang="en-US" b="0" dirty="0"/>
              <a:t>. Note that there are no parentheses – length is a </a:t>
            </a:r>
            <a:r>
              <a:rPr lang="en-US" b="0" i="1" dirty="0"/>
              <a:t>property</a:t>
            </a:r>
            <a:r>
              <a:rPr lang="en-US" b="0" i="0" dirty="0"/>
              <a:t>, not a function!</a:t>
            </a:r>
          </a:p>
          <a:p>
            <a:r>
              <a:rPr lang="en-US" b="0" i="0" dirty="0"/>
              <a:t>So let’s see what the code looks like. Here we are creating a new variable named </a:t>
            </a:r>
            <a:r>
              <a:rPr lang="en-US" b="1" i="0" dirty="0"/>
              <a:t>count</a:t>
            </a:r>
            <a:r>
              <a:rPr lang="en-US" b="0" i="0" dirty="0"/>
              <a:t>, and it’s set to the length of the </a:t>
            </a:r>
            <a:r>
              <a:rPr lang="en-US" b="1" i="0" dirty="0"/>
              <a:t>games</a:t>
            </a:r>
            <a:r>
              <a:rPr lang="en-US" b="0" i="0" dirty="0"/>
              <a:t> array! Let’s break it down.</a:t>
            </a:r>
          </a:p>
          <a:p>
            <a:r>
              <a:rPr lang="en-US" dirty="0"/>
              <a:t>We once again begin with the name of the array.</a:t>
            </a:r>
          </a:p>
          <a:p>
            <a:r>
              <a:rPr lang="en-US" dirty="0"/>
              <a:t>This is followed by dot length… and that’s it!</a:t>
            </a:r>
          </a:p>
          <a:p>
            <a:r>
              <a:rPr lang="en-US" b="0" i="0" dirty="0"/>
              <a:t>Let’s go over everything we need. We start with the array name, then we have a dot, and then we have the property name: </a:t>
            </a:r>
            <a:r>
              <a:rPr lang="en-US" b="1" i="0" dirty="0"/>
              <a:t>length</a:t>
            </a:r>
            <a:r>
              <a:rPr lang="en-US" b="0" i="0" dirty="0"/>
              <a:t>. So what can we do with this length? </a:t>
            </a:r>
            <a:r>
              <a:rPr lang="en-US" b="1" i="0" dirty="0"/>
              <a:t>Anyone have any ideas?</a:t>
            </a:r>
          </a:p>
        </p:txBody>
      </p:sp>
    </p:spTree>
    <p:extLst>
      <p:ext uri="{BB962C8B-B14F-4D97-AF65-F5344CB8AC3E}">
        <p14:creationId xmlns:p14="http://schemas.microsoft.com/office/powerpoint/2010/main" val="3271056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things we can do with the </a:t>
            </a:r>
            <a:r>
              <a:rPr lang="en-US" b="1" dirty="0"/>
              <a:t>length</a:t>
            </a:r>
            <a:r>
              <a:rPr lang="en-US" b="0" dirty="0"/>
              <a:t> of an array is use it to loop through the array!</a:t>
            </a:r>
          </a:p>
          <a:p>
            <a:r>
              <a:rPr lang="en-US" b="0" dirty="0"/>
              <a:t>Using a loop, it is possible to access each individual element of an array, and do something with all of them!</a:t>
            </a:r>
          </a:p>
          <a:p>
            <a:r>
              <a:rPr lang="en-US" b="0" dirty="0"/>
              <a:t>This involves applying concepts that we have already learned – the basic </a:t>
            </a:r>
            <a:r>
              <a:rPr lang="en-US" b="1" dirty="0"/>
              <a:t>for</a:t>
            </a:r>
            <a:r>
              <a:rPr lang="en-US" b="0" dirty="0"/>
              <a:t> loop structure, </a:t>
            </a:r>
            <a:r>
              <a:rPr lang="en-US" b="1" dirty="0"/>
              <a:t>.length</a:t>
            </a:r>
            <a:r>
              <a:rPr lang="en-US" b="0" dirty="0"/>
              <a:t>, and accessing elements by index.</a:t>
            </a:r>
          </a:p>
          <a:p>
            <a:r>
              <a:rPr lang="en-US" b="0" dirty="0"/>
              <a:t>The for loop structure is almost exactly the same as the one that’s used to loop through a set number of times. </a:t>
            </a:r>
            <a:r>
              <a:rPr lang="en-US" b="1" dirty="0"/>
              <a:t>For</a:t>
            </a:r>
            <a:r>
              <a:rPr lang="en-US" b="0" dirty="0"/>
              <a:t>, let </a:t>
            </a:r>
            <a:r>
              <a:rPr lang="en-US" b="0" dirty="0" err="1"/>
              <a:t>i</a:t>
            </a:r>
            <a:r>
              <a:rPr lang="en-US" b="0" dirty="0"/>
              <a:t> = 0, </a:t>
            </a:r>
            <a:r>
              <a:rPr lang="en-US" b="0" dirty="0" err="1"/>
              <a:t>i</a:t>
            </a:r>
            <a:r>
              <a:rPr lang="en-US" b="0" dirty="0"/>
              <a:t> &lt; something, </a:t>
            </a:r>
            <a:r>
              <a:rPr lang="en-US" b="0" dirty="0" err="1"/>
              <a:t>i</a:t>
            </a:r>
            <a:r>
              <a:rPr lang="en-US" b="0" dirty="0"/>
              <a:t>++, body… the main difference:</a:t>
            </a:r>
          </a:p>
          <a:p>
            <a:r>
              <a:rPr lang="en-US" b="0" dirty="0"/>
              <a:t>Instead of a static number, the number in the condition is </a:t>
            </a:r>
            <a:r>
              <a:rPr lang="en-US" b="1" dirty="0" err="1"/>
              <a:t>games.length</a:t>
            </a:r>
            <a:r>
              <a:rPr lang="en-US" b="0" dirty="0"/>
              <a:t> – this means the loop will execute the same number of times as the number of elements in the array! Once per element. And in the body…</a:t>
            </a:r>
          </a:p>
          <a:p>
            <a:r>
              <a:rPr lang="en-US" b="0" dirty="0"/>
              <a:t>The code can access an individual element using </a:t>
            </a:r>
            <a:r>
              <a:rPr lang="en-US" b="1" dirty="0"/>
              <a:t>games[</a:t>
            </a:r>
            <a:r>
              <a:rPr lang="en-US" b="1" dirty="0" err="1"/>
              <a:t>i</a:t>
            </a:r>
            <a:r>
              <a:rPr lang="en-US" b="1" dirty="0"/>
              <a:t>]</a:t>
            </a:r>
            <a:r>
              <a:rPr lang="en-US" b="0" dirty="0"/>
              <a:t>! Here, the </a:t>
            </a:r>
            <a:r>
              <a:rPr lang="en-US" b="1" dirty="0" err="1"/>
              <a:t>currentGame</a:t>
            </a:r>
            <a:r>
              <a:rPr lang="en-US" b="0" dirty="0"/>
              <a:t> variable will be set to the value from the array. It can then be </a:t>
            </a:r>
            <a:r>
              <a:rPr lang="en-US" b="1" dirty="0"/>
              <a:t>alert</a:t>
            </a:r>
            <a:r>
              <a:rPr lang="en-US" b="0" dirty="0"/>
              <a:t>ed!</a:t>
            </a:r>
          </a:p>
          <a:p>
            <a:r>
              <a:rPr lang="en-US" b="0" dirty="0"/>
              <a:t>This loop will keep looping until each element in the array has been accessed!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see this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dirty="0"/>
              <a:t>After running the code, add an element to the initial array definition, and show how it adjusts the number of times the loop executes.</a:t>
            </a:r>
          </a:p>
        </p:txBody>
      </p:sp>
    </p:spTree>
    <p:extLst>
      <p:ext uri="{BB962C8B-B14F-4D97-AF65-F5344CB8AC3E}">
        <p14:creationId xmlns:p14="http://schemas.microsoft.com/office/powerpoint/2010/main" val="191013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30e247bb5_0_4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30e247bb5_0_4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Does anyone have any questions? </a:t>
            </a: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does this look like?</a:t>
            </a:r>
            <a:endParaRPr lang="en-US" b="0" dirty="0"/>
          </a:p>
          <a:p>
            <a:r>
              <a:rPr lang="en-US" b="0" dirty="0"/>
              <a:t>It’s a list (or collection of ingredients! </a:t>
            </a:r>
            <a:r>
              <a:rPr lang="en-US" b="1" dirty="0"/>
              <a:t>Can anyone guess what these ingredients make? </a:t>
            </a:r>
            <a:r>
              <a:rPr lang="en-US" b="0" dirty="0"/>
              <a:t>Pizza!</a:t>
            </a:r>
          </a:p>
        </p:txBody>
      </p:sp>
    </p:spTree>
    <p:extLst>
      <p:ext uri="{BB962C8B-B14F-4D97-AF65-F5344CB8AC3E}">
        <p14:creationId xmlns:p14="http://schemas.microsoft.com/office/powerpoint/2010/main" val="225614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i="0" dirty="0"/>
              <a:t>So, </a:t>
            </a:r>
            <a:r>
              <a:rPr lang="en-US" b="1" i="0" dirty="0"/>
              <a:t>does anyone know what an array is? </a:t>
            </a:r>
            <a:r>
              <a:rPr lang="en-US" b="0" i="0" dirty="0"/>
              <a:t>Just in English, not in programming.</a:t>
            </a:r>
          </a:p>
          <a:p>
            <a:pPr marL="457200" indent="-298450"/>
            <a:r>
              <a:rPr lang="en-US" b="0" i="0" dirty="0"/>
              <a:t>In English, an array is a group, or </a:t>
            </a:r>
            <a:r>
              <a:rPr lang="en-US" b="0" i="1" dirty="0"/>
              <a:t>collection</a:t>
            </a:r>
            <a:r>
              <a:rPr lang="en-US" b="0" i="0" dirty="0"/>
              <a:t>. Here are some example sentences. What about in programming?</a:t>
            </a:r>
          </a:p>
        </p:txBody>
      </p:sp>
    </p:spTree>
    <p:extLst>
      <p:ext uri="{BB962C8B-B14F-4D97-AF65-F5344CB8AC3E}">
        <p14:creationId xmlns:p14="http://schemas.microsoft.com/office/powerpoint/2010/main" val="47062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In programming, an array is basically a list of values – it’s a special kind of variable that contains a list of other values.</a:t>
            </a:r>
          </a:p>
          <a:p>
            <a:pPr marL="457200" indent="-298450"/>
            <a:r>
              <a:rPr lang="en-US" b="1" dirty="0"/>
              <a:t>So what do you think we could store in an array? What types of things would you store in a list?</a:t>
            </a:r>
            <a:endParaRPr lang="en-US" b="0" dirty="0"/>
          </a:p>
          <a:p>
            <a:pPr marL="457200" indent="-298450"/>
            <a:r>
              <a:rPr lang="en-US" b="0" dirty="0"/>
              <a:t>There are a ton of different things these things can store! Top 10 Movies, music playlist,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endParaRPr lang="en-US" b="0" dirty="0"/>
          </a:p>
          <a:p>
            <a:pPr marL="457200" indent="-298450"/>
            <a:r>
              <a:rPr lang="en-US" b="0" dirty="0"/>
              <a:t>Even a list of lists of lists – like this Wikipedia page!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041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Now let’s take a look at some syntax (aka the text symbols we’ll need to use to make arrays).</a:t>
            </a:r>
          </a:p>
          <a:p>
            <a:pPr marL="457200" indent="-298450"/>
            <a:r>
              <a:rPr lang="en-US" dirty="0"/>
              <a:t>Two important new symbols – we call these </a:t>
            </a:r>
            <a:r>
              <a:rPr lang="en-US" i="1" dirty="0"/>
              <a:t>square brackets</a:t>
            </a:r>
            <a:r>
              <a:rPr lang="en-US" i="0" dirty="0"/>
              <a:t>. They should be the same place as the curly brackets on your keyboard, but you don’t have to hold down shift!</a:t>
            </a:r>
          </a:p>
          <a:p>
            <a:pPr marL="457200" indent="-298450"/>
            <a:r>
              <a:rPr lang="en-US" i="0" dirty="0"/>
              <a:t>Next is the comma. Hopefully you have seen these before! These three symbols are the only new ones. The rest of the array creation is </a:t>
            </a:r>
            <a:r>
              <a:rPr lang="en-US" i="1" dirty="0"/>
              <a:t>exactly</a:t>
            </a:r>
            <a:r>
              <a:rPr lang="en-US" i="0" dirty="0"/>
              <a:t> the same as creating any other variable!</a:t>
            </a:r>
          </a:p>
          <a:p>
            <a:pPr marL="457200" indent="-298450"/>
            <a:r>
              <a:rPr lang="en-US" i="0" dirty="0"/>
              <a:t>We start with </a:t>
            </a:r>
            <a:r>
              <a:rPr lang="en-US" i="1" dirty="0"/>
              <a:t>let</a:t>
            </a:r>
            <a:r>
              <a:rPr lang="en-US" i="0" dirty="0"/>
              <a:t>, then a variable name and equals sign. </a:t>
            </a:r>
            <a:r>
              <a:rPr lang="en-US" b="1" i="0" dirty="0"/>
              <a:t>Then, what do we have? </a:t>
            </a:r>
            <a:r>
              <a:rPr lang="en-US" b="0" i="0" dirty="0"/>
              <a:t>Square brackets! Then we have a string value, </a:t>
            </a:r>
            <a:r>
              <a:rPr lang="en-US" b="1" i="0" dirty="0"/>
              <a:t>followed by what?</a:t>
            </a:r>
            <a:r>
              <a:rPr lang="en-US" b="0" i="0" dirty="0"/>
              <a:t> A comma! That goes on until the closing square bracket and semi-colon.</a:t>
            </a:r>
          </a:p>
          <a:p>
            <a:pPr marL="457200" indent="-298450"/>
            <a:r>
              <a:rPr lang="en-US" b="0" i="0" dirty="0"/>
              <a:t>What we have in the </a:t>
            </a:r>
            <a:r>
              <a:rPr lang="en-US" b="0" i="1" dirty="0"/>
              <a:t>shop</a:t>
            </a:r>
            <a:r>
              <a:rPr lang="en-US" b="0" i="0" dirty="0"/>
              <a:t> variable now is an array containing 3 items. Each item has an </a:t>
            </a:r>
            <a:r>
              <a:rPr lang="en-US" b="0" i="1" dirty="0"/>
              <a:t>index.</a:t>
            </a:r>
            <a:r>
              <a:rPr lang="en-US" b="0" i="0" dirty="0"/>
              <a:t> Does anyone know what an </a:t>
            </a:r>
            <a:r>
              <a:rPr lang="en-US" b="0" i="1" dirty="0"/>
              <a:t>index</a:t>
            </a:r>
            <a:r>
              <a:rPr lang="en-US" b="0" i="0" dirty="0"/>
              <a:t> is?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465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So now </a:t>
            </a:r>
          </a:p>
        </p:txBody>
      </p:sp>
    </p:spTree>
    <p:extLst>
      <p:ext uri="{BB962C8B-B14F-4D97-AF65-F5344CB8AC3E}">
        <p14:creationId xmlns:p14="http://schemas.microsoft.com/office/powerpoint/2010/main" val="358019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an array containing the seven members of BTS. We’re going to do a little quiz using this array, and I want a different person to answer for each question.</a:t>
            </a:r>
          </a:p>
          <a:p>
            <a:r>
              <a:rPr lang="en-US" dirty="0"/>
              <a:t>First question: </a:t>
            </a:r>
            <a:r>
              <a:rPr lang="en-US" b="1" dirty="0"/>
              <a:t>Who is at index 0?</a:t>
            </a:r>
          </a:p>
          <a:p>
            <a:r>
              <a:rPr lang="en-US" b="0" dirty="0"/>
              <a:t>It’s </a:t>
            </a:r>
            <a:r>
              <a:rPr lang="en-US" b="1" dirty="0"/>
              <a:t>Jung Kook</a:t>
            </a:r>
            <a:r>
              <a:rPr lang="en-US" b="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215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next question: </a:t>
            </a:r>
            <a:r>
              <a:rPr lang="en-US" b="1" dirty="0"/>
              <a:t>RM is at which index?</a:t>
            </a:r>
            <a:endParaRPr lang="en-US" b="0" dirty="0"/>
          </a:p>
          <a:p>
            <a:r>
              <a:rPr lang="en-US" b="0" dirty="0"/>
              <a:t>6!</a:t>
            </a:r>
          </a:p>
        </p:txBody>
      </p:sp>
    </p:spTree>
    <p:extLst>
      <p:ext uri="{BB962C8B-B14F-4D97-AF65-F5344CB8AC3E}">
        <p14:creationId xmlns:p14="http://schemas.microsoft.com/office/powerpoint/2010/main" val="22293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question – </a:t>
            </a:r>
            <a:r>
              <a:rPr lang="en-US" b="1" dirty="0"/>
              <a:t>who is at index 5</a:t>
            </a:r>
            <a:r>
              <a:rPr lang="en-US" b="0" dirty="0"/>
              <a:t>?</a:t>
            </a:r>
          </a:p>
          <a:p>
            <a:r>
              <a:rPr lang="en-US" b="0" dirty="0"/>
              <a:t>It’s </a:t>
            </a:r>
            <a:r>
              <a:rPr lang="en-US" b="1" dirty="0"/>
              <a:t>j-hope</a:t>
            </a:r>
            <a:r>
              <a:rPr lang="en-US" b="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2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0441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39684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ctrTitle"/>
          </p:nvPr>
        </p:nvSpPr>
        <p:spPr>
          <a:xfrm>
            <a:off x="720000" y="1049325"/>
            <a:ext cx="5650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720000" y="1824225"/>
            <a:ext cx="56502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highlight>
                  <a:schemeClr val="accent3"/>
                </a:highlight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720000" y="2299125"/>
            <a:ext cx="27621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4202700" y="3883895"/>
            <a:ext cx="4295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1" r:id="rId3"/>
    <p:sldLayoutId id="2147483671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rrays#script.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rraysLoop#script.j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ists_of_lis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0" dirty="0"/>
              <a:t>Arrays</a:t>
            </a:r>
            <a:endParaRPr sz="11500" dirty="0">
              <a:solidFill>
                <a:schemeClr val="accent4">
                  <a:lumMod val="60000"/>
                  <a:lumOff val="40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Hy-Tech Club: Web 102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2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</a:t>
            </a:r>
          </a:p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1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4BC0F47E-B9E0-46F0-9A15-8ACBF9B8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5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 – Full Indexing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30CD7-C2DA-4874-B019-FDC958FC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3340"/>
              </p:ext>
            </p:extLst>
          </p:nvPr>
        </p:nvGraphicFramePr>
        <p:xfrm>
          <a:off x="729235" y="2087419"/>
          <a:ext cx="3787347" cy="2405229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062620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724727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6028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Jung Kook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BB7B8B3-A7CE-47C4-AB61-9922D5AB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50215"/>
              </p:ext>
            </p:extLst>
          </p:nvPr>
        </p:nvGraphicFramePr>
        <p:xfrm>
          <a:off x="4810728" y="1440873"/>
          <a:ext cx="3537964" cy="3051773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136073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401891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583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Suga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924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Jin</a:t>
                      </a:r>
                      <a:endParaRPr lang="en-US" sz="3200" b="1" dirty="0">
                        <a:solidFill>
                          <a:srgbClr val="DF81FC"/>
                        </a:solidFill>
                        <a:latin typeface="Consolas" panose="020B0609020204030204" pitchFamily="49" charset="0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j-hope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F05E5A-B040-417D-9B8F-4D9F9D600AC4}"/>
              </a:ext>
            </a:extLst>
          </p:cNvPr>
          <p:cNvSpPr txBox="1"/>
          <p:nvPr/>
        </p:nvSpPr>
        <p:spPr>
          <a:xfrm>
            <a:off x="628345" y="1340224"/>
            <a:ext cx="40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1800" b="1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from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7164279" y="19919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game2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8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411036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 flipH="1">
            <a:off x="6871317" y="2467870"/>
            <a:ext cx="565570" cy="13351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 flipH="1">
            <a:off x="7546019" y="2479864"/>
            <a:ext cx="559294" cy="1323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/>
          <p:nvPr/>
        </p:nvCxnSpPr>
        <p:spPr>
          <a:xfrm flipH="1">
            <a:off x="3435658" y="2389179"/>
            <a:ext cx="967666" cy="141934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CE577C9-21AC-4C43-BBF1-DC3341330794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5291095" y="2565132"/>
            <a:ext cx="1926440" cy="770015"/>
          </a:xfrm>
          <a:prstGeom prst="bentConnector3">
            <a:avLst>
              <a:gd name="adj1" fmla="val 39862"/>
            </a:avLst>
          </a:prstGeom>
          <a:ln w="5715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DF8485-018C-442C-813B-DEDAA2BA1A31}"/>
              </a:ext>
            </a:extLst>
          </p:cNvPr>
          <p:cNvCxnSpPr>
            <a:cxnSpLocks/>
          </p:cNvCxnSpPr>
          <p:nvPr/>
        </p:nvCxnSpPr>
        <p:spPr>
          <a:xfrm>
            <a:off x="7227334" y="3335147"/>
            <a:ext cx="0" cy="537824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27058" y="2776628"/>
            <a:ext cx="2379215" cy="9195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4360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for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1630362" y="25347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4800" dirty="0"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4800" dirty="0">
                <a:latin typeface="Consolas" panose="020B0609020204030204" pitchFamily="49" charset="0"/>
              </a:rPr>
              <a:t>] = </a:t>
            </a:r>
            <a:r>
              <a:rPr lang="en-US" sz="48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48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48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>
            <a:off x="1922856" y="3024645"/>
            <a:ext cx="905584" cy="848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>
            <a:off x="2828440" y="2964444"/>
            <a:ext cx="707396" cy="881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</p:cNvCxnSpPr>
          <p:nvPr/>
        </p:nvCxnSpPr>
        <p:spPr>
          <a:xfrm flipV="1">
            <a:off x="5818909" y="2350738"/>
            <a:ext cx="1" cy="145233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114838" y="1993562"/>
            <a:ext cx="1424463" cy="2536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[ ]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Equals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17FAF8-314A-4C2B-9D75-E2120B589C30}"/>
              </a:ext>
            </a:extLst>
          </p:cNvPr>
          <p:cNvCxnSpPr>
            <a:cxnSpLocks/>
          </p:cNvCxnSpPr>
          <p:nvPr/>
        </p:nvCxnSpPr>
        <p:spPr>
          <a:xfrm>
            <a:off x="3155229" y="3096748"/>
            <a:ext cx="4674" cy="776223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1E35FB-8C28-4B4B-BB37-3F3BBE6688A5}"/>
              </a:ext>
            </a:extLst>
          </p:cNvPr>
          <p:cNvCxnSpPr>
            <a:cxnSpLocks/>
          </p:cNvCxnSpPr>
          <p:nvPr/>
        </p:nvCxnSpPr>
        <p:spPr>
          <a:xfrm flipH="1">
            <a:off x="3182138" y="3090130"/>
            <a:ext cx="3356909" cy="661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ADAA66-4BB2-405C-90B9-24180868247B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6544671" y="2792762"/>
            <a:ext cx="0" cy="29736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D95136B-5F03-4BFC-BC62-E2CD92854B02}"/>
              </a:ext>
            </a:extLst>
          </p:cNvPr>
          <p:cNvSpPr/>
          <p:nvPr/>
        </p:nvSpPr>
        <p:spPr>
          <a:xfrm>
            <a:off x="5347721" y="2045569"/>
            <a:ext cx="1326085" cy="28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57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8"/>
            <a:ext cx="7934599" cy="64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Add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new value to the end of an array</a:t>
            </a:r>
            <a:endParaRPr lang="en-US" sz="32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364F-5726-45DB-A1B0-9DBABA4165AE}"/>
              </a:ext>
            </a:extLst>
          </p:cNvPr>
          <p:cNvSpPr txBox="1"/>
          <p:nvPr/>
        </p:nvSpPr>
        <p:spPr>
          <a:xfrm>
            <a:off x="604700" y="2015231"/>
            <a:ext cx="6059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21A54-6EC5-4807-AC02-249CC6FA25E0}"/>
              </a:ext>
            </a:extLst>
          </p:cNvPr>
          <p:cNvSpPr txBox="1"/>
          <p:nvPr/>
        </p:nvSpPr>
        <p:spPr>
          <a:xfrm>
            <a:off x="604700" y="3907645"/>
            <a:ext cx="5339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126F9-4134-4FD6-83B8-8C97BDD6CDF2}"/>
              </a:ext>
            </a:extLst>
          </p:cNvPr>
          <p:cNvSpPr txBox="1"/>
          <p:nvPr/>
        </p:nvSpPr>
        <p:spPr>
          <a:xfrm>
            <a:off x="604700" y="2015231"/>
            <a:ext cx="74119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CB57C-DFB6-4B05-BB61-923E6E6E4BD0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D0A093-92F5-4884-9BFA-6A3E1E97FFA2}"/>
              </a:ext>
            </a:extLst>
          </p:cNvPr>
          <p:cNvCxnSpPr>
            <a:cxnSpLocks/>
          </p:cNvCxnSpPr>
          <p:nvPr/>
        </p:nvCxnSpPr>
        <p:spPr>
          <a:xfrm flipV="1">
            <a:off x="4492101" y="2415341"/>
            <a:ext cx="2441359" cy="152655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2ED135-9E73-4791-8965-52B96871A3A9}"/>
              </a:ext>
            </a:extLst>
          </p:cNvPr>
          <p:cNvSpPr txBox="1"/>
          <p:nvPr/>
        </p:nvSpPr>
        <p:spPr>
          <a:xfrm>
            <a:off x="1679382" y="2620498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4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 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7EEF3-6AF3-4322-86AC-E4F0CEA22F70}"/>
              </a:ext>
            </a:extLst>
          </p:cNvPr>
          <p:cNvCxnSpPr>
            <a:cxnSpLocks/>
          </p:cNvCxnSpPr>
          <p:nvPr/>
        </p:nvCxnSpPr>
        <p:spPr>
          <a:xfrm flipH="1">
            <a:off x="2618525" y="3451495"/>
            <a:ext cx="1" cy="57896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8405610-7ABC-45D8-BE31-55F6E77BA304}"/>
              </a:ext>
            </a:extLst>
          </p:cNvPr>
          <p:cNvSpPr/>
          <p:nvPr/>
        </p:nvSpPr>
        <p:spPr>
          <a:xfrm>
            <a:off x="6272096" y="2902998"/>
            <a:ext cx="2267205" cy="1627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push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Parentheses: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 )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4225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5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Sorting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https://replit.com/@HylandOutreach/Arrays#script.js</a:t>
            </a:r>
            <a:endParaRPr lang="en-US" sz="6000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88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 the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number of elements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in an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7323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2000" dirty="0"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"Crystal"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"Sword"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4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344290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167348" y="2389179"/>
            <a:ext cx="0" cy="2223291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959515" y="2492268"/>
            <a:ext cx="3134728" cy="1051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Property name: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length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1472-4422-4846-B544-6202FA78042D}"/>
              </a:ext>
            </a:extLst>
          </p:cNvPr>
          <p:cNvSpPr/>
          <p:nvPr/>
        </p:nvSpPr>
        <p:spPr>
          <a:xfrm>
            <a:off x="7932453" y="1989069"/>
            <a:ext cx="469789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47155E-AC65-4935-9A09-D2C60060D997}"/>
              </a:ext>
            </a:extLst>
          </p:cNvPr>
          <p:cNvCxnSpPr>
            <a:cxnSpLocks/>
          </p:cNvCxnSpPr>
          <p:nvPr/>
        </p:nvCxnSpPr>
        <p:spPr>
          <a:xfrm flipH="1">
            <a:off x="2814221" y="4612470"/>
            <a:ext cx="5353128" cy="0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0F54B-F6CB-4BF0-8277-5F2C302E6F11}"/>
              </a:ext>
            </a:extLst>
          </p:cNvPr>
          <p:cNvCxnSpPr>
            <a:cxnSpLocks/>
          </p:cNvCxnSpPr>
          <p:nvPr/>
        </p:nvCxnSpPr>
        <p:spPr>
          <a:xfrm flipV="1">
            <a:off x="2814221" y="4296792"/>
            <a:ext cx="0" cy="31567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5A403A-75F7-4B6B-ACD8-BE874C80AACD}"/>
              </a:ext>
            </a:extLst>
          </p:cNvPr>
          <p:cNvSpPr txBox="1"/>
          <p:nvPr/>
        </p:nvSpPr>
        <p:spPr>
          <a:xfrm>
            <a:off x="4925177" y="2545444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US" sz="48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4C2E76-262B-4074-8143-9D9B365B54D4}"/>
              </a:ext>
            </a:extLst>
          </p:cNvPr>
          <p:cNvCxnSpPr>
            <a:cxnSpLocks/>
          </p:cNvCxnSpPr>
          <p:nvPr/>
        </p:nvCxnSpPr>
        <p:spPr>
          <a:xfrm flipH="1">
            <a:off x="6631619" y="3376441"/>
            <a:ext cx="1" cy="52085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06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4" grpId="0" animBg="1"/>
      <p:bldP spid="6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nemagraph gif music gif loop cinemagraph text words gif artist perfect  loop circle gif art vinyl turntable alcrego needle… | Cinemagraph, Motion  picture, Loop gif">
            <a:extLst>
              <a:ext uri="{FF2B5EF4-FFF2-40B4-BE49-F238E27FC236}">
                <a16:creationId xmlns:a16="http://schemas.microsoft.com/office/drawing/2014/main" id="{BA900225-314E-44D6-A62A-9CE535779B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9" y="1269586"/>
            <a:ext cx="8188076" cy="34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Through Arrays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9"/>
            <a:ext cx="7934599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Loops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access each element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ECDA9-80CC-4E50-B69F-19AD3BF47BC0}"/>
              </a:ext>
            </a:extLst>
          </p:cNvPr>
          <p:cNvSpPr txBox="1"/>
          <p:nvPr/>
        </p:nvSpPr>
        <p:spPr>
          <a:xfrm>
            <a:off x="604700" y="1943099"/>
            <a:ext cx="8024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 err="1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A174E-7DF0-472A-85A6-809AF9361A57}"/>
              </a:ext>
            </a:extLst>
          </p:cNvPr>
          <p:cNvSpPr txBox="1"/>
          <p:nvPr/>
        </p:nvSpPr>
        <p:spPr>
          <a:xfrm>
            <a:off x="720000" y="3887955"/>
            <a:ext cx="98451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for</a:t>
            </a:r>
            <a:endParaRPr lang="en-US" sz="36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F915B-6707-4808-8A46-47037D5E338E}"/>
              </a:ext>
            </a:extLst>
          </p:cNvPr>
          <p:cNvSpPr txBox="1"/>
          <p:nvPr/>
        </p:nvSpPr>
        <p:spPr>
          <a:xfrm>
            <a:off x="2306429" y="3856157"/>
            <a:ext cx="326459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length</a:t>
            </a:r>
            <a:endParaRPr lang="en-US" sz="36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4EBDC-4B44-4DC6-B518-6256DEE2844A}"/>
              </a:ext>
            </a:extLst>
          </p:cNvPr>
          <p:cNvSpPr txBox="1"/>
          <p:nvPr/>
        </p:nvSpPr>
        <p:spPr>
          <a:xfrm>
            <a:off x="6172940" y="3859719"/>
            <a:ext cx="225106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sz="3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The What And Why To Cinemagraphs | Kanuka Digital">
            <a:extLst>
              <a:ext uri="{FF2B5EF4-FFF2-40B4-BE49-F238E27FC236}">
                <a16:creationId xmlns:a16="http://schemas.microsoft.com/office/drawing/2014/main" id="{DDDB1128-ACCD-494B-A4FD-F6EE7FD8F2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98" y="2386492"/>
            <a:ext cx="2142507" cy="14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7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4E5A6-1128-4DCC-86FF-9C6418D2E560}"/>
              </a:ext>
            </a:extLst>
          </p:cNvPr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Looping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https://replit.com/@HylandOutreach/ArraysLoop#script.js</a:t>
            </a:r>
            <a:endParaRPr lang="en-US" sz="6000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399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4"/>
          <p:cNvSpPr txBox="1">
            <a:spLocks noGrp="1"/>
          </p:cNvSpPr>
          <p:nvPr>
            <p:ph type="subTitle" idx="1"/>
          </p:nvPr>
        </p:nvSpPr>
        <p:spPr>
          <a:xfrm>
            <a:off x="693494" y="2122164"/>
            <a:ext cx="7171671" cy="41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QUESTIONS DO YOU HAVE?</a:t>
            </a:r>
            <a:endParaRPr sz="2400" dirty="0"/>
          </a:p>
        </p:txBody>
      </p:sp>
      <p:sp>
        <p:nvSpPr>
          <p:cNvPr id="1504" name="Google Shape;1504;p54"/>
          <p:cNvSpPr txBox="1">
            <a:spLocks noGrp="1"/>
          </p:cNvSpPr>
          <p:nvPr>
            <p:ph type="ctrTitle"/>
          </p:nvPr>
        </p:nvSpPr>
        <p:spPr>
          <a:xfrm>
            <a:off x="693494" y="1305339"/>
            <a:ext cx="6601723" cy="8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1542" name="Google Shape;1542;p54"/>
          <p:cNvSpPr/>
          <p:nvPr/>
        </p:nvSpPr>
        <p:spPr>
          <a:xfrm>
            <a:off x="57005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49015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4"/>
          <p:cNvSpPr/>
          <p:nvPr/>
        </p:nvSpPr>
        <p:spPr>
          <a:xfrm>
            <a:off x="17086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16287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8473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4"/>
          <p:cNvSpPr/>
          <p:nvPr/>
        </p:nvSpPr>
        <p:spPr>
          <a:xfrm>
            <a:off x="27674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E0BAF1-9ED2-4C01-9F14-3F64193327F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CB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D951-B440-4B9A-8A6E-4697F9B0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34" y="700808"/>
            <a:ext cx="4192157" cy="408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1B4C8-6DC8-457C-A7A3-B385A2594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0" y="1466133"/>
            <a:ext cx="4034874" cy="3027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E7466-6517-4496-8526-E861E4AD8697}"/>
              </a:ext>
            </a:extLst>
          </p:cNvPr>
          <p:cNvSpPr txBox="1"/>
          <p:nvPr/>
        </p:nvSpPr>
        <p:spPr>
          <a:xfrm>
            <a:off x="330750" y="671094"/>
            <a:ext cx="403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56D"/>
                </a:solidFill>
                <a:latin typeface="Rockwell Extra Bold" panose="02060903040505020403" pitchFamily="18" charset="0"/>
              </a:rPr>
              <a:t>INGREDIENTS</a:t>
            </a:r>
            <a:endParaRPr lang="en-US" sz="4800" dirty="0">
              <a:solidFill>
                <a:srgbClr val="FF656D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8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9641-7D58-43ED-A42F-431151A5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🍕🍕 An Array of Ingredients 🍕🍕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667B-61B4-4815-B368-8751BF4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2243"/>
            <a:ext cx="7704000" cy="2216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Buy Bulk - Olive Oil - Extra Virgin Organic - Pail (18 kg) | Jedwards  International">
            <a:extLst>
              <a:ext uri="{FF2B5EF4-FFF2-40B4-BE49-F238E27FC236}">
                <a16:creationId xmlns:a16="http://schemas.microsoft.com/office/drawing/2014/main" id="{BBD4A868-147C-4076-9597-2B18CA62A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14017" r="13589" b="12724"/>
          <a:stretch/>
        </p:blipFill>
        <p:spPr bwMode="auto">
          <a:xfrm>
            <a:off x="720000" y="1400230"/>
            <a:ext cx="659422" cy="6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alian Herb Seasoning - Spice Islands">
            <a:extLst>
              <a:ext uri="{FF2B5EF4-FFF2-40B4-BE49-F238E27FC236}">
                <a16:creationId xmlns:a16="http://schemas.microsoft.com/office/drawing/2014/main" id="{AFE485BB-990C-4A21-B20E-DE3E133EB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7094"/>
          <a:stretch/>
        </p:blipFill>
        <p:spPr bwMode="auto">
          <a:xfrm>
            <a:off x="1933159" y="1343785"/>
            <a:ext cx="386397" cy="8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dy-to-Use Minced Garlic - Spice World">
            <a:extLst>
              <a:ext uri="{FF2B5EF4-FFF2-40B4-BE49-F238E27FC236}">
                <a16:creationId xmlns:a16="http://schemas.microsoft.com/office/drawing/2014/main" id="{0801B6F7-21AC-479D-BC7A-B49137A9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4" y="1289924"/>
            <a:ext cx="1119682" cy="8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cci Farms">
            <a:extLst>
              <a:ext uri="{FF2B5EF4-FFF2-40B4-BE49-F238E27FC236}">
                <a16:creationId xmlns:a16="http://schemas.microsoft.com/office/drawing/2014/main" id="{F7EA7182-2C87-4722-95FE-82340886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45" y="1277466"/>
            <a:ext cx="1450731" cy="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REDDED MOZZARELLA -CHEDDAR CHEESE BLEND, 27%M.F. 42%MOIST., 2X3KG |  Agropur Solutions">
            <a:extLst>
              <a:ext uri="{FF2B5EF4-FFF2-40B4-BE49-F238E27FC236}">
                <a16:creationId xmlns:a16="http://schemas.microsoft.com/office/drawing/2014/main" id="{4EC20026-6D9B-454B-8579-842C8A08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1411" r="13931" b="5769"/>
          <a:stretch/>
        </p:blipFill>
        <p:spPr bwMode="auto">
          <a:xfrm>
            <a:off x="5869160" y="1301931"/>
            <a:ext cx="1427081" cy="9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l Purpose Flour - Bread Flours - Gold Medal Flour">
            <a:extLst>
              <a:ext uri="{FF2B5EF4-FFF2-40B4-BE49-F238E27FC236}">
                <a16:creationId xmlns:a16="http://schemas.microsoft.com/office/drawing/2014/main" id="{385C2852-30AD-4D3E-A38C-A2B28680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355" y="1343785"/>
            <a:ext cx="854645" cy="8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7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D2B7F-8C22-4A1B-9228-16A64B8FAED9}"/>
              </a:ext>
            </a:extLst>
          </p:cNvPr>
          <p:cNvSpPr/>
          <p:nvPr/>
        </p:nvSpPr>
        <p:spPr>
          <a:xfrm>
            <a:off x="685313" y="1370399"/>
            <a:ext cx="7773373" cy="739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 special kind of variable that points to a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list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of multiple values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A85FE-199D-4F50-9B89-A6552B899CC2}"/>
              </a:ext>
            </a:extLst>
          </p:cNvPr>
          <p:cNvSpPr/>
          <p:nvPr/>
        </p:nvSpPr>
        <p:spPr>
          <a:xfrm>
            <a:off x="720000" y="3033346"/>
            <a:ext cx="2260591" cy="145952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So what can you store in an array?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C311-654E-499D-B93F-A8FC190F21EF}"/>
              </a:ext>
            </a:extLst>
          </p:cNvPr>
          <p:cNvSpPr/>
          <p:nvPr/>
        </p:nvSpPr>
        <p:spPr>
          <a:xfrm>
            <a:off x="1098070" y="2370126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Top 10 Movies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1822F-5798-481D-84AC-78C089880A6B}"/>
              </a:ext>
            </a:extLst>
          </p:cNvPr>
          <p:cNvSpPr/>
          <p:nvPr/>
        </p:nvSpPr>
        <p:spPr>
          <a:xfrm>
            <a:off x="3175985" y="3802672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Music Playlist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B41FC-A0D7-4A33-A79B-1A91E6ED8BE2}"/>
              </a:ext>
            </a:extLst>
          </p:cNvPr>
          <p:cNvSpPr/>
          <p:nvPr/>
        </p:nvSpPr>
        <p:spPr>
          <a:xfrm>
            <a:off x="3504231" y="3154972"/>
            <a:ext cx="2412992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Tweets in a 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26DAA-FAE2-40BE-85BD-DA95E1366F06}"/>
              </a:ext>
            </a:extLst>
          </p:cNvPr>
          <p:cNvSpPr/>
          <p:nvPr/>
        </p:nvSpPr>
        <p:spPr>
          <a:xfrm>
            <a:off x="3175985" y="2497612"/>
            <a:ext cx="151910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To-Do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72611-0D82-4175-A5F2-238282317460}"/>
              </a:ext>
            </a:extLst>
          </p:cNvPr>
          <p:cNvSpPr/>
          <p:nvPr/>
        </p:nvSpPr>
        <p:spPr>
          <a:xfrm>
            <a:off x="5157669" y="4021878"/>
            <a:ext cx="2260591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Recipe Ingredients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16405-E19C-4E15-BC97-885EB8EB2E2B}"/>
              </a:ext>
            </a:extLst>
          </p:cNvPr>
          <p:cNvSpPr/>
          <p:nvPr/>
        </p:nvSpPr>
        <p:spPr>
          <a:xfrm>
            <a:off x="5292726" y="2339149"/>
            <a:ext cx="1934793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Shop Inventory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9A6102-0174-4555-B050-A2692100851C}"/>
              </a:ext>
            </a:extLst>
          </p:cNvPr>
          <p:cNvSpPr/>
          <p:nvPr/>
        </p:nvSpPr>
        <p:spPr>
          <a:xfrm>
            <a:off x="6057903" y="3467587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Team Roster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C99E-7B15-4F15-88D3-52F3D6FFF21B}"/>
              </a:ext>
            </a:extLst>
          </p:cNvPr>
          <p:cNvSpPr/>
          <p:nvPr/>
        </p:nvSpPr>
        <p:spPr>
          <a:xfrm>
            <a:off x="6260123" y="2895404"/>
            <a:ext cx="216387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lists of lists</a:t>
            </a:r>
            <a:endParaRPr lang="en-US" sz="1600" dirty="0">
              <a:solidFill>
                <a:schemeClr val="accent4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55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73372" cy="572700"/>
          </a:xfrm>
        </p:spPr>
        <p:txBody>
          <a:bodyPr/>
          <a:lstStyle/>
          <a:p>
            <a:r>
              <a:rPr lang="en-US" dirty="0"/>
              <a:t>Creating an Array – New Syntax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76CA7D3-6A34-4288-AE71-CAF76DDB8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07577"/>
              </p:ext>
            </p:extLst>
          </p:nvPr>
        </p:nvGraphicFramePr>
        <p:xfrm>
          <a:off x="685314" y="3624832"/>
          <a:ext cx="7773373" cy="914400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208141">
                  <a:extLst>
                    <a:ext uri="{9D8B030D-6E8A-4147-A177-3AD203B41FA5}">
                      <a16:colId xmlns:a16="http://schemas.microsoft.com/office/drawing/2014/main" val="524885633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2809419053"/>
                    </a:ext>
                  </a:extLst>
                </a:gridCol>
                <a:gridCol w="2218902">
                  <a:extLst>
                    <a:ext uri="{9D8B030D-6E8A-4147-A177-3AD203B41FA5}">
                      <a16:colId xmlns:a16="http://schemas.microsoft.com/office/drawing/2014/main" val="1027943012"/>
                    </a:ext>
                  </a:extLst>
                </a:gridCol>
                <a:gridCol w="2452876">
                  <a:extLst>
                    <a:ext uri="{9D8B030D-6E8A-4147-A177-3AD203B41FA5}">
                      <a16:colId xmlns:a16="http://schemas.microsoft.com/office/drawing/2014/main" val="2832138939"/>
                    </a:ext>
                  </a:extLst>
                </a:gridCol>
              </a:tblGrid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60801"/>
                  </a:ext>
                </a:extLst>
              </a:tr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0B9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  <a:endParaRPr lang="en-US" sz="2400" b="1" dirty="0">
                        <a:solidFill>
                          <a:srgbClr val="FFF0B9"/>
                        </a:solidFill>
                        <a:latin typeface="Miriam Libre" panose="00000500000000000000" pitchFamily="2" charset="-79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"MILK"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"EGGS"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"CHEESE"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4945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D434BCF-012E-4807-BB51-34096AA70D09}"/>
              </a:ext>
            </a:extLst>
          </p:cNvPr>
          <p:cNvSpPr/>
          <p:nvPr/>
        </p:nvSpPr>
        <p:spPr>
          <a:xfrm>
            <a:off x="685314" y="1460186"/>
            <a:ext cx="2245044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  <a:endParaRPr lang="en-US" sz="10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51DC5B-6D23-4EDD-A766-300BEB7453C9}"/>
              </a:ext>
            </a:extLst>
          </p:cNvPr>
          <p:cNvSpPr/>
          <p:nvPr/>
        </p:nvSpPr>
        <p:spPr>
          <a:xfrm>
            <a:off x="3082387" y="1460186"/>
            <a:ext cx="1615340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Comma</a:t>
            </a:r>
            <a:endParaRPr lang="en-US" sz="16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,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3C337-C9C4-4134-BD04-F874C37D052F}"/>
              </a:ext>
            </a:extLst>
          </p:cNvPr>
          <p:cNvSpPr/>
          <p:nvPr/>
        </p:nvSpPr>
        <p:spPr>
          <a:xfrm>
            <a:off x="685314" y="2880852"/>
            <a:ext cx="7773372" cy="572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shop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"MILK"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"EGGS"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"CHEESE"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050" name="Picture 2" descr="Spongebob Squarepants - Floating Shopping List - YouTube">
            <a:extLst>
              <a:ext uri="{FF2B5EF4-FFF2-40B4-BE49-F238E27FC236}">
                <a16:creationId xmlns:a16="http://schemas.microsoft.com/office/drawing/2014/main" id="{8D27ED0A-2357-4BD0-B276-8CB14D5A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675" r="2880" b="15639"/>
          <a:stretch/>
        </p:blipFill>
        <p:spPr bwMode="auto">
          <a:xfrm>
            <a:off x="6360796" y="1460129"/>
            <a:ext cx="2097890" cy="12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ating Shopping List | Joke Battles Wikia | Fandom">
            <a:extLst>
              <a:ext uri="{FF2B5EF4-FFF2-40B4-BE49-F238E27FC236}">
                <a16:creationId xmlns:a16="http://schemas.microsoft.com/office/drawing/2014/main" id="{75C0311F-6D09-480A-BAE3-537495000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11"/>
          <a:stretch/>
        </p:blipFill>
        <p:spPr bwMode="auto">
          <a:xfrm>
            <a:off x="4773741" y="1279585"/>
            <a:ext cx="1511040" cy="15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9BC7F0-0BFE-4106-8A37-66A33FDEB0B5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 flipV="1">
            <a:off x="685314" y="3513192"/>
            <a:ext cx="1208146" cy="568839"/>
          </a:xfrm>
          <a:prstGeom prst="bentConnector3">
            <a:avLst>
              <a:gd name="adj1" fmla="val 130999"/>
            </a:avLst>
          </a:prstGeom>
          <a:ln w="38100" cap="rnd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64EEF4-0059-45EC-8F75-2538127ED05F}"/>
              </a:ext>
            </a:extLst>
          </p:cNvPr>
          <p:cNvCxnSpPr>
            <a:cxnSpLocks/>
          </p:cNvCxnSpPr>
          <p:nvPr/>
        </p:nvCxnSpPr>
        <p:spPr>
          <a:xfrm flipV="1">
            <a:off x="1893460" y="3352801"/>
            <a:ext cx="0" cy="160391"/>
          </a:xfrm>
          <a:prstGeom prst="line">
            <a:avLst/>
          </a:prstGeom>
          <a:ln w="3810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463C5-C686-4F29-8308-4C5965CC6E39}"/>
              </a:ext>
            </a:extLst>
          </p:cNvPr>
          <p:cNvSpPr/>
          <p:nvPr/>
        </p:nvSpPr>
        <p:spPr>
          <a:xfrm flipV="1">
            <a:off x="501162" y="1259337"/>
            <a:ext cx="8141676" cy="457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0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4116768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What’s the first number?</a:t>
            </a:r>
            <a:endParaRPr lang="en-US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Count von Count Puppet | National Museum of American History">
            <a:extLst>
              <a:ext uri="{FF2B5EF4-FFF2-40B4-BE49-F238E27FC236}">
                <a16:creationId xmlns:a16="http://schemas.microsoft.com/office/drawing/2014/main" id="{010A3313-515A-426B-812D-FA8F1CE0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700" y="1987287"/>
            <a:ext cx="2000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D033B-5FDE-4533-B985-6A0B57049775}"/>
              </a:ext>
            </a:extLst>
          </p:cNvPr>
          <p:cNvSpPr txBox="1"/>
          <p:nvPr/>
        </p:nvSpPr>
        <p:spPr>
          <a:xfrm>
            <a:off x="2988401" y="1997348"/>
            <a:ext cx="150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0</a:t>
            </a:r>
            <a:endParaRPr lang="en-US" b="1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9526B-1A3E-4B67-A67C-02B4BEC03119}"/>
              </a:ext>
            </a:extLst>
          </p:cNvPr>
          <p:cNvSpPr/>
          <p:nvPr/>
        </p:nvSpPr>
        <p:spPr>
          <a:xfrm>
            <a:off x="5104920" y="1441938"/>
            <a:ext cx="3319080" cy="30685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In memory, the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of a value is its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position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14233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"Jung Kook"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"Jimin"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"SUGA"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Jin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"j-hope"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"RM"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3600" b="0" dirty="0">
              <a:solidFill>
                <a:srgbClr val="F1F1F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0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Jung Kook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bts png">
            <a:extLst>
              <a:ext uri="{FF2B5EF4-FFF2-40B4-BE49-F238E27FC236}">
                <a16:creationId xmlns:a16="http://schemas.microsoft.com/office/drawing/2014/main" id="{69B7EF26-D86D-42CB-B71A-9CAD7B42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84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2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RM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 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6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7" name="Picture 2" descr="bts png">
            <a:extLst>
              <a:ext uri="{FF2B5EF4-FFF2-40B4-BE49-F238E27FC236}">
                <a16:creationId xmlns:a16="http://schemas.microsoft.com/office/drawing/2014/main" id="{98915548-E8C9-4CC6-88D3-BF20BA02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39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7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5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j-hope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908382BF-3B8B-4873-B9D3-9EDC9972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1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26597</TotalTime>
  <Words>2073</Words>
  <Application>Microsoft Office PowerPoint</Application>
  <PresentationFormat>On-screen Show (16:9)</PresentationFormat>
  <Paragraphs>214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Krona One</vt:lpstr>
      <vt:lpstr>Arial</vt:lpstr>
      <vt:lpstr>Miriam Libre</vt:lpstr>
      <vt:lpstr>Rockwell Extra Bold</vt:lpstr>
      <vt:lpstr>Consolas</vt:lpstr>
      <vt:lpstr>Blue Grid Interface &amp; Sticky Notes Company Profile by Slidesgo</vt:lpstr>
      <vt:lpstr>Arrays</vt:lpstr>
      <vt:lpstr>PowerPoint Presentation</vt:lpstr>
      <vt:lpstr>🍕🍕 An Array of Ingredients 🍕🍕</vt:lpstr>
      <vt:lpstr>Arrays in Programming</vt:lpstr>
      <vt:lpstr>Creating an Array – New Syntax</vt:lpstr>
      <vt:lpstr>Array Storage by Index</vt:lpstr>
      <vt:lpstr>Index Mini-Quiz</vt:lpstr>
      <vt:lpstr>Index Mini-Quiz</vt:lpstr>
      <vt:lpstr>Index Mini-Quiz</vt:lpstr>
      <vt:lpstr>Index Mini-Quiz</vt:lpstr>
      <vt:lpstr>Index Mini-Quiz – Full Indexing</vt:lpstr>
      <vt:lpstr>Accessing Values by Index</vt:lpstr>
      <vt:lpstr>Setting Values by Index</vt:lpstr>
      <vt:lpstr>Adding New Values</vt:lpstr>
      <vt:lpstr>Array Example: Sorting</vt:lpstr>
      <vt:lpstr>Array Length</vt:lpstr>
      <vt:lpstr>Looping Through Arrays</vt:lpstr>
      <vt:lpstr>Array Example: Looping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128</cp:revision>
  <dcterms:modified xsi:type="dcterms:W3CDTF">2022-10-17T12:47:50Z</dcterms:modified>
</cp:coreProperties>
</file>